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622925" cy="7845425"/>
  <p:notesSz cx="7845425" cy="56229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10"/>
  </p:normalViewPr>
  <p:slideViewPr>
    <p:cSldViewPr snapToGrid="0" snapToObjects="1">
      <p:cViewPr>
        <p:scale>
          <a:sx n="89" d="100"/>
          <a:sy n="89" d="100"/>
        </p:scale>
        <p:origin x="34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94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0784" y="1437426"/>
            <a:ext cx="5153480" cy="846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Le coffre-fort numérique qui sécurise l'ensemble de vos mots de passe</a:t>
            </a:r>
            <a:endParaRPr lang="en-US" sz="1700" dirty="0"/>
          </a:p>
        </p:txBody>
      </p:sp>
      <p:sp>
        <p:nvSpPr>
          <p:cNvPr id="3" name="Shape 1"/>
          <p:cNvSpPr/>
          <p:nvPr/>
        </p:nvSpPr>
        <p:spPr>
          <a:xfrm>
            <a:off x="2019893" y="736707"/>
            <a:ext cx="2578857" cy="515695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8" name="Shape 4"/>
          <p:cNvSpPr/>
          <p:nvPr/>
        </p:nvSpPr>
        <p:spPr>
          <a:xfrm>
            <a:off x="2664607" y="736707"/>
            <a:ext cx="1934143" cy="483464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9" name="Shape 5"/>
          <p:cNvSpPr/>
          <p:nvPr/>
        </p:nvSpPr>
        <p:spPr>
          <a:xfrm>
            <a:off x="2664607" y="736707"/>
            <a:ext cx="1934143" cy="322309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7"/>
          <p:cNvSpPr/>
          <p:nvPr/>
        </p:nvSpPr>
        <p:spPr>
          <a:xfrm>
            <a:off x="635186" y="5769689"/>
            <a:ext cx="692607" cy="222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056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Sécurisez</a:t>
            </a:r>
            <a:endParaRPr lang="en-US" sz="1056" dirty="0"/>
          </a:p>
        </p:txBody>
      </p:sp>
      <p:sp>
        <p:nvSpPr>
          <p:cNvPr id="18" name="Text 8"/>
          <p:cNvSpPr/>
          <p:nvPr/>
        </p:nvSpPr>
        <p:spPr>
          <a:xfrm>
            <a:off x="393816" y="6084187"/>
            <a:ext cx="1410114" cy="863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Grace à un chiffrement de pointe de vos mots de passe et informations sensibles, nous garantissons la protection de vos données confidentielles</a:t>
            </a:r>
            <a:endParaRPr lang="en-US" sz="900" dirty="0"/>
          </a:p>
        </p:txBody>
      </p:sp>
      <p:sp>
        <p:nvSpPr>
          <p:cNvPr id="19" name="Text 9"/>
          <p:cNvSpPr/>
          <p:nvPr/>
        </p:nvSpPr>
        <p:spPr>
          <a:xfrm>
            <a:off x="2388301" y="5769689"/>
            <a:ext cx="654496" cy="222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056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Partagez</a:t>
            </a:r>
            <a:endParaRPr lang="en-US" sz="1056" dirty="0"/>
          </a:p>
        </p:txBody>
      </p:sp>
      <p:sp>
        <p:nvSpPr>
          <p:cNvPr id="20" name="Text 10"/>
          <p:cNvSpPr/>
          <p:nvPr/>
        </p:nvSpPr>
        <p:spPr>
          <a:xfrm>
            <a:off x="2172338" y="6084187"/>
            <a:ext cx="1308484" cy="863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Avec les coffres-forts partagés et l'envoi d'identifiants chiffrés par lien sécurisé, assurez une collaboration en toute sérénité au sein de votre organisation.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4001675" y="5769689"/>
            <a:ext cx="743422" cy="222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056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Organisez</a:t>
            </a:r>
            <a:endParaRPr lang="en-US" sz="1056" dirty="0"/>
          </a:p>
        </p:txBody>
      </p:sp>
      <p:sp>
        <p:nvSpPr>
          <p:cNvPr id="22" name="Text 12"/>
          <p:cNvSpPr/>
          <p:nvPr/>
        </p:nvSpPr>
        <p:spPr>
          <a:xfrm>
            <a:off x="3785711" y="6084187"/>
            <a:ext cx="1499040" cy="863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Vie privée et professionnelle, tous vos mots de passe sont centralisés, organisés par catégories et personnalisables, pour une gestion simplifiée et adaptée à vos besoins.</a:t>
            </a:r>
            <a:endParaRPr lang="en-US" sz="900" dirty="0"/>
          </a:p>
        </p:txBody>
      </p:sp>
      <p:pic>
        <p:nvPicPr>
          <p:cNvPr id="23" name="Image 8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519" y="5796807"/>
            <a:ext cx="122273" cy="139720"/>
          </a:xfrm>
          <a:prstGeom prst="rect">
            <a:avLst/>
          </a:prstGeom>
        </p:spPr>
      </p:pic>
      <p:pic>
        <p:nvPicPr>
          <p:cNvPr id="24" name="Image 9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2338" y="5818329"/>
            <a:ext cx="139741" cy="122168"/>
          </a:xfrm>
          <a:prstGeom prst="rect">
            <a:avLst/>
          </a:prstGeom>
        </p:spPr>
      </p:pic>
      <p:pic>
        <p:nvPicPr>
          <p:cNvPr id="25" name="Image 10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0304" y="5818242"/>
            <a:ext cx="139741" cy="122255"/>
          </a:xfrm>
          <a:prstGeom prst="rect">
            <a:avLst/>
          </a:prstGeom>
        </p:spPr>
      </p:pic>
      <p:pic>
        <p:nvPicPr>
          <p:cNvPr id="26" name="Image 11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5787" y="152422"/>
            <a:ext cx="520853" cy="520776"/>
          </a:xfrm>
          <a:prstGeom prst="rect">
            <a:avLst/>
          </a:prstGeom>
        </p:spPr>
      </p:pic>
      <p:sp>
        <p:nvSpPr>
          <p:cNvPr id="27" name="Shape 14">
            <a:extLst>
              <a:ext uri="{FF2B5EF4-FFF2-40B4-BE49-F238E27FC236}">
                <a16:creationId xmlns:a16="http://schemas.microsoft.com/office/drawing/2014/main" id="{F0825A38-B7D7-7B34-6461-FE4298A9E9D3}"/>
              </a:ext>
            </a:extLst>
          </p:cNvPr>
          <p:cNvSpPr/>
          <p:nvPr/>
        </p:nvSpPr>
        <p:spPr>
          <a:xfrm>
            <a:off x="1679893" y="-88858"/>
            <a:ext cx="2068917" cy="469679"/>
          </a:xfrm>
          <a:prstGeom prst="roundRect">
            <a:avLst>
              <a:gd name="adj" fmla="val 13628"/>
            </a:avLst>
          </a:prstGeom>
          <a:noFill/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82E7EEC7-4E1E-84A3-B398-17D02476D0F3}"/>
              </a:ext>
            </a:extLst>
          </p:cNvPr>
          <p:cNvSpPr/>
          <p:nvPr/>
        </p:nvSpPr>
        <p:spPr>
          <a:xfrm>
            <a:off x="1986939" y="110196"/>
            <a:ext cx="1645463" cy="1858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127"/>
              </a:lnSpc>
              <a:buNone/>
            </a:pPr>
            <a:r>
              <a:rPr lang="en-US" sz="791" dirty="0">
                <a:solidFill>
                  <a:srgbClr val="FFFFFF">
                    <a:alpha val="100000"/>
                  </a:srgbClr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Développé &amp; hébergé en France</a:t>
            </a:r>
            <a:endParaRPr lang="en-US" sz="791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41DC513-F4F8-3B49-D9DC-BF98BC808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7635" y="165005"/>
            <a:ext cx="101600" cy="76200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40EE7C20-E997-4DE5-7C34-F43755B35B6A}"/>
              </a:ext>
            </a:extLst>
          </p:cNvPr>
          <p:cNvGrpSpPr/>
          <p:nvPr/>
        </p:nvGrpSpPr>
        <p:grpSpPr>
          <a:xfrm>
            <a:off x="1905741" y="739774"/>
            <a:ext cx="1821498" cy="490538"/>
            <a:chOff x="870902" y="739774"/>
            <a:chExt cx="1821498" cy="490538"/>
          </a:xfrm>
        </p:grpSpPr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317C664D-A6E5-F7CC-DDE5-16EC29FB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27669" t="4792" b="-1"/>
            <a:stretch/>
          </p:blipFill>
          <p:spPr>
            <a:xfrm>
              <a:off x="1367554" y="752559"/>
              <a:ext cx="1324846" cy="475606"/>
            </a:xfrm>
            <a:prstGeom prst="rect">
              <a:avLst/>
            </a:prstGeom>
          </p:spPr>
        </p:pic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D723E619-892F-3AE8-6D8D-409957CE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0902" y="739774"/>
              <a:ext cx="490538" cy="490538"/>
            </a:xfrm>
            <a:prstGeom prst="rect">
              <a:avLst/>
            </a:prstGeom>
          </p:spPr>
        </p:pic>
      </p:grpSp>
      <p:pic>
        <p:nvPicPr>
          <p:cNvPr id="36" name="Image 35" descr="Une image contenant capture d’écran, logiciel, texte, Icône d’ordinateur&#10;&#10;Description générée automatiquement">
            <a:extLst>
              <a:ext uri="{FF2B5EF4-FFF2-40B4-BE49-F238E27FC236}">
                <a16:creationId xmlns:a16="http://schemas.microsoft.com/office/drawing/2014/main" id="{F6612257-0CD9-E02C-A7B7-86C611515F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305" y="2432904"/>
            <a:ext cx="47879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112" y="5550709"/>
            <a:ext cx="4852825" cy="749409"/>
          </a:xfrm>
          <a:prstGeom prst="roundRect">
            <a:avLst>
              <a:gd name="adj" fmla="val 8541"/>
            </a:avLst>
          </a:prstGeom>
          <a:solidFill>
            <a:srgbClr val="3B3B3B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925452" y="5715833"/>
            <a:ext cx="1410114" cy="127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6"/>
              </a:lnSpc>
              <a:buNone/>
            </a:pPr>
            <a:r>
              <a:rPr lang="en-US" sz="6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Certification Program (Type 1A)</a:t>
            </a:r>
            <a:endParaRPr lang="en-US" sz="600" dirty="0"/>
          </a:p>
        </p:txBody>
      </p:sp>
      <p:sp>
        <p:nvSpPr>
          <p:cNvPr id="4" name="Text 2"/>
          <p:cNvSpPr/>
          <p:nvPr/>
        </p:nvSpPr>
        <p:spPr>
          <a:xfrm>
            <a:off x="1257669" y="5906361"/>
            <a:ext cx="3916983" cy="309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C'est la garantie d'une protection optimale de vos données sensibles, conforme aux standards de sécurité européens les plus stricts.</a:t>
            </a:r>
            <a:endParaRPr lang="en-US" sz="700" dirty="0"/>
          </a:p>
        </p:txBody>
      </p:sp>
      <p:sp>
        <p:nvSpPr>
          <p:cNvPr id="5" name="Text 3"/>
          <p:cNvSpPr/>
          <p:nvPr/>
        </p:nvSpPr>
        <p:spPr>
          <a:xfrm>
            <a:off x="3468118" y="2743600"/>
            <a:ext cx="1757349" cy="80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Gérez vos mots de passe et vos codes d’accès à usage unique (TOTP) dans un même outil. Profitez d’une authentification à deux facteurs rapide et centralisée pour renforcer simplement la protection de vos comptes.</a:t>
            </a:r>
            <a:endParaRPr lang="en-US" sz="700" dirty="0"/>
          </a:p>
        </p:txBody>
      </p:sp>
      <p:sp>
        <p:nvSpPr>
          <p:cNvPr id="6" name="Text 4"/>
          <p:cNvSpPr/>
          <p:nvPr/>
        </p:nvSpPr>
        <p:spPr>
          <a:xfrm>
            <a:off x="3633267" y="2481095"/>
            <a:ext cx="1668423" cy="220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Authentification intégrée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46260" y="2468393"/>
            <a:ext cx="2252795" cy="220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Fluidité de navigation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381112" y="2730898"/>
            <a:ext cx="1566793" cy="537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Grâce à notre système d'auto-remplissage et l'accès simplifié aux mots de passe via l'application mobile ou l'extension web, optimisez la navigation en ligne de vos collaborateurs tout en sécurisant leurs données.</a:t>
            </a:r>
            <a:endParaRPr lang="en-US" sz="700" dirty="0"/>
          </a:p>
        </p:txBody>
      </p:sp>
      <p:sp>
        <p:nvSpPr>
          <p:cNvPr id="9" name="Shape 7"/>
          <p:cNvSpPr/>
          <p:nvPr/>
        </p:nvSpPr>
        <p:spPr>
          <a:xfrm>
            <a:off x="381112" y="6592261"/>
            <a:ext cx="2362894" cy="800217"/>
          </a:xfrm>
          <a:prstGeom prst="roundRect">
            <a:avLst>
              <a:gd name="adj" fmla="val 7999"/>
            </a:avLst>
          </a:prstGeom>
          <a:noFill/>
          <a:ln w="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2871043" y="6592261"/>
            <a:ext cx="2362894" cy="800217"/>
          </a:xfrm>
          <a:prstGeom prst="roundRect">
            <a:avLst>
              <a:gd name="adj" fmla="val 7999"/>
            </a:avLst>
          </a:prstGeom>
          <a:noFill/>
          <a:ln w="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3072265" y="6665988"/>
            <a:ext cx="1889057" cy="1873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55"/>
              </a:lnSpc>
              <a:buNone/>
            </a:pPr>
            <a:r>
              <a:rPr lang="en-US" sz="811" dirty="0">
                <a:solidFill>
                  <a:srgbClr val="FFFFFF">
                    <a:alpha val="100000"/>
                  </a:srgbClr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Installation </a:t>
            </a:r>
            <a:r>
              <a:rPr lang="en-US" sz="811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ON PREMISE</a:t>
            </a:r>
            <a:endParaRPr lang="en-US" sz="811" dirty="0"/>
          </a:p>
        </p:txBody>
      </p:sp>
      <p:sp>
        <p:nvSpPr>
          <p:cNvPr id="12" name="Text 10"/>
          <p:cNvSpPr/>
          <p:nvPr/>
        </p:nvSpPr>
        <p:spPr>
          <a:xfrm>
            <a:off x="3011814" y="6895877"/>
            <a:ext cx="2009963" cy="386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81"/>
              </a:lnSpc>
              <a:buNone/>
            </a:pPr>
            <a:r>
              <a:rPr lang="en-US" sz="717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Respect de votre politique d’hébergement</a:t>
            </a:r>
            <a:endParaRPr lang="en-US" sz="717" dirty="0"/>
          </a:p>
          <a:p>
            <a:pPr marL="0" indent="0" algn="ctr">
              <a:lnSpc>
                <a:spcPts val="1081"/>
              </a:lnSpc>
              <a:buNone/>
            </a:pPr>
            <a:r>
              <a:rPr lang="en-US" sz="717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100 % adaptée à votre infrastructure</a:t>
            </a:r>
            <a:endParaRPr lang="en-US" sz="717" dirty="0"/>
          </a:p>
          <a:p>
            <a:pPr marL="0" indent="0" algn="ctr">
              <a:lnSpc>
                <a:spcPts val="1081"/>
              </a:lnSpc>
              <a:buNone/>
            </a:pPr>
            <a:r>
              <a:rPr lang="en-US" sz="717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Installation simplifiée</a:t>
            </a:r>
            <a:endParaRPr lang="en-US" sz="717" dirty="0"/>
          </a:p>
        </p:txBody>
      </p:sp>
      <p:sp>
        <p:nvSpPr>
          <p:cNvPr id="13" name="Text 11"/>
          <p:cNvSpPr/>
          <p:nvPr/>
        </p:nvSpPr>
        <p:spPr>
          <a:xfrm>
            <a:off x="1030208" y="6665988"/>
            <a:ext cx="1248963" cy="206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155"/>
              </a:lnSpc>
              <a:buNone/>
            </a:pPr>
            <a:r>
              <a:rPr lang="en-US" sz="811" dirty="0">
                <a:solidFill>
                  <a:srgbClr val="FFFFFF">
                    <a:alpha val="100000"/>
                  </a:srgbClr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Activation </a:t>
            </a:r>
            <a:r>
              <a:rPr lang="en-US" sz="811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CLOUD</a:t>
            </a:r>
            <a:endParaRPr lang="en-US" sz="811" dirty="0"/>
          </a:p>
        </p:txBody>
      </p:sp>
      <p:sp>
        <p:nvSpPr>
          <p:cNvPr id="14" name="Text 12"/>
          <p:cNvSpPr/>
          <p:nvPr/>
        </p:nvSpPr>
        <p:spPr>
          <a:xfrm>
            <a:off x="606002" y="6901602"/>
            <a:ext cx="2098952" cy="38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081"/>
              </a:lnSpc>
              <a:buNone/>
            </a:pPr>
            <a:r>
              <a:rPr lang="en-US" sz="717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Datacenter sécurisé en France (RGPD)</a:t>
            </a:r>
            <a:endParaRPr lang="en-US" sz="717" dirty="0"/>
          </a:p>
          <a:p>
            <a:pPr marL="0" indent="0" algn="ctr">
              <a:lnSpc>
                <a:spcPts val="1081"/>
              </a:lnSpc>
              <a:buNone/>
            </a:pPr>
            <a:r>
              <a:rPr lang="en-US" sz="717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Supervision 24/7 &amp; redondance des serveurs</a:t>
            </a:r>
            <a:endParaRPr lang="en-US" sz="717" dirty="0"/>
          </a:p>
          <a:p>
            <a:pPr marL="0" indent="0" algn="ctr">
              <a:lnSpc>
                <a:spcPts val="1081"/>
              </a:lnSpc>
              <a:buNone/>
            </a:pPr>
            <a:r>
              <a:rPr lang="en-US" sz="717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Aucune installation requise</a:t>
            </a:r>
            <a:endParaRPr lang="en-US" sz="717" dirty="0"/>
          </a:p>
        </p:txBody>
      </p:sp>
      <p:sp>
        <p:nvSpPr>
          <p:cNvPr id="15" name="Text 13"/>
          <p:cNvSpPr/>
          <p:nvPr/>
        </p:nvSpPr>
        <p:spPr>
          <a:xfrm>
            <a:off x="755872" y="260388"/>
            <a:ext cx="4065193" cy="431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Pourquoi choisir Sikker ?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393816" y="4382139"/>
            <a:ext cx="1960609" cy="80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Notre tableau de bord intuitif permet aux administrateurs une gestion optimisée des mots de passe grâce à des alertes sur les usages de leurs collaborateurs et permet de garantir le respect des politiques de sécurité pour les coffres-forts partagés.</a:t>
            </a:r>
            <a:endParaRPr lang="en-US" sz="700" dirty="0"/>
          </a:p>
        </p:txBody>
      </p:sp>
      <p:sp>
        <p:nvSpPr>
          <p:cNvPr id="17" name="Text 15"/>
          <p:cNvSpPr/>
          <p:nvPr/>
        </p:nvSpPr>
        <p:spPr>
          <a:xfrm>
            <a:off x="558964" y="4119634"/>
            <a:ext cx="1198385" cy="220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Gestion simplifiée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2591561" y="4382139"/>
            <a:ext cx="1592201" cy="804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Sikker travaille en arrière-plan pour surveiller en continu les fuites de données et vous informer en cas de compromission, vous permettant d’agir rapidement pour protéger votre vie numérique.</a:t>
            </a:r>
            <a:endParaRPr lang="en-US" sz="700" dirty="0"/>
          </a:p>
        </p:txBody>
      </p:sp>
      <p:sp>
        <p:nvSpPr>
          <p:cNvPr id="19" name="Text 17"/>
          <p:cNvSpPr/>
          <p:nvPr/>
        </p:nvSpPr>
        <p:spPr>
          <a:xfrm>
            <a:off x="2756709" y="4119634"/>
            <a:ext cx="1274608" cy="220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Surveillance active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3480822" y="2565774"/>
            <a:ext cx="76222" cy="76211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21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18" y="2553072"/>
            <a:ext cx="101630" cy="101615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3455414" y="1295589"/>
            <a:ext cx="1782757" cy="690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Centralisez et protégez vos mots de passe, notes sensibles, informations confidentielles et données bancaires dans un coffre fort numérique ultra-sécurisé, toujours à portée de main.</a:t>
            </a:r>
            <a:endParaRPr lang="en-US" sz="700" dirty="0"/>
          </a:p>
        </p:txBody>
      </p:sp>
      <p:sp>
        <p:nvSpPr>
          <p:cNvPr id="23" name="Text 20"/>
          <p:cNvSpPr/>
          <p:nvPr/>
        </p:nvSpPr>
        <p:spPr>
          <a:xfrm>
            <a:off x="3620563" y="1033084"/>
            <a:ext cx="1668423" cy="220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Protection de vos secrets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3468118" y="1117763"/>
            <a:ext cx="76222" cy="76211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25" name="Image 1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5414" y="1105061"/>
            <a:ext cx="101630" cy="101615"/>
          </a:xfrm>
          <a:prstGeom prst="rect">
            <a:avLst/>
          </a:prstGeom>
        </p:spPr>
      </p:pic>
      <p:sp>
        <p:nvSpPr>
          <p:cNvPr id="26" name="Shape 22"/>
          <p:cNvSpPr/>
          <p:nvPr/>
        </p:nvSpPr>
        <p:spPr>
          <a:xfrm>
            <a:off x="393816" y="2553072"/>
            <a:ext cx="76222" cy="76211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27" name="Image 2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112" y="2540370"/>
            <a:ext cx="101630" cy="101615"/>
          </a:xfrm>
          <a:prstGeom prst="rect">
            <a:avLst/>
          </a:prstGeom>
        </p:spPr>
      </p:pic>
      <p:sp>
        <p:nvSpPr>
          <p:cNvPr id="28" name="Shape 23"/>
          <p:cNvSpPr/>
          <p:nvPr/>
        </p:nvSpPr>
        <p:spPr>
          <a:xfrm>
            <a:off x="393816" y="4191611"/>
            <a:ext cx="76222" cy="76211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29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112" y="4178909"/>
            <a:ext cx="101630" cy="101615"/>
          </a:xfrm>
          <a:prstGeom prst="rect">
            <a:avLst/>
          </a:prstGeom>
        </p:spPr>
      </p:pic>
      <p:sp>
        <p:nvSpPr>
          <p:cNvPr id="30" name="Shape 24"/>
          <p:cNvSpPr/>
          <p:nvPr/>
        </p:nvSpPr>
        <p:spPr>
          <a:xfrm>
            <a:off x="2616968" y="4191611"/>
            <a:ext cx="76222" cy="76211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31" name="Image 4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4264" y="4178909"/>
            <a:ext cx="101630" cy="101615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1511744" y="1033084"/>
            <a:ext cx="2074942" cy="2201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Sécurité avancée</a:t>
            </a:r>
            <a:endParaRPr lang="en-US" sz="1000" dirty="0"/>
          </a:p>
        </p:txBody>
      </p:sp>
      <p:sp>
        <p:nvSpPr>
          <p:cNvPr id="33" name="Text 26"/>
          <p:cNvSpPr/>
          <p:nvPr/>
        </p:nvSpPr>
        <p:spPr>
          <a:xfrm>
            <a:off x="1359299" y="1320992"/>
            <a:ext cx="1897090" cy="525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700" dirty="0">
                <a:solidFill>
                  <a:srgbClr val="FFFFFF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Générez instantanément des mots de passe forts pour l’ensemble de vos accès et bénéficiez d’une défense anti-phishing automatique grâce à une détection intelligente des sites frauduleux.</a:t>
            </a:r>
            <a:endParaRPr lang="en-US" sz="700" dirty="0"/>
          </a:p>
        </p:txBody>
      </p:sp>
      <p:sp>
        <p:nvSpPr>
          <p:cNvPr id="34" name="Shape 27"/>
          <p:cNvSpPr/>
          <p:nvPr/>
        </p:nvSpPr>
        <p:spPr>
          <a:xfrm>
            <a:off x="1359299" y="1105061"/>
            <a:ext cx="76222" cy="76211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35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595" y="1092359"/>
            <a:ext cx="101630" cy="101615"/>
          </a:xfrm>
          <a:prstGeom prst="rect">
            <a:avLst/>
          </a:prstGeom>
        </p:spPr>
      </p:pic>
      <p:sp>
        <p:nvSpPr>
          <p:cNvPr id="37" name="Text 28"/>
          <p:cNvSpPr/>
          <p:nvPr/>
        </p:nvSpPr>
        <p:spPr>
          <a:xfrm>
            <a:off x="1257669" y="5728535"/>
            <a:ext cx="1685361" cy="160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6"/>
              </a:lnSpc>
              <a:buNone/>
            </a:pPr>
            <a:r>
              <a:rPr lang="en-US" sz="800" dirty="0">
                <a:solidFill>
                  <a:srgbClr val="FFFFFF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Une solution certifiée EN 17640</a:t>
            </a:r>
            <a:endParaRPr lang="en-US" sz="800" dirty="0"/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46987918-98C1-5DB0-C076-4BFFD9D0F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141" y="773055"/>
            <a:ext cx="842450" cy="1523580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5340C0EB-1642-9B0E-1554-97AF0E064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8130" y="2340970"/>
            <a:ext cx="1199227" cy="1477309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8361180C-D8D8-ED90-DBFE-DD942B5C5C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9112" y="4306187"/>
            <a:ext cx="873974" cy="873974"/>
          </a:xfrm>
          <a:prstGeom prst="rect">
            <a:avLst/>
          </a:prstGeom>
        </p:spPr>
      </p:pic>
      <p:pic>
        <p:nvPicPr>
          <p:cNvPr id="47" name="Image 46" descr="Une image contenant Police, symbole, cercle, Graphique&#10;&#10;Description générée automatiquement">
            <a:extLst>
              <a:ext uri="{FF2B5EF4-FFF2-40B4-BE49-F238E27FC236}">
                <a16:creationId xmlns:a16="http://schemas.microsoft.com/office/drawing/2014/main" id="{671408D6-2497-5504-4D10-CB6ED8A53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981" y="5651961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15FEA97AE5D41AFFCFD08EB60B50B" ma:contentTypeVersion="21" ma:contentTypeDescription="Crée un document." ma:contentTypeScope="" ma:versionID="0529f357ac4284fb688b3529888113c6">
  <xsd:schema xmlns:xsd="http://www.w3.org/2001/XMLSchema" xmlns:xs="http://www.w3.org/2001/XMLSchema" xmlns:p="http://schemas.microsoft.com/office/2006/metadata/properties" xmlns:ns2="6dab72ff-bf45-4f6d-bf32-0365a230075f" xmlns:ns3="982cf9ca-3b43-457a-94db-fbc73ceabcee" targetNamespace="http://schemas.microsoft.com/office/2006/metadata/properties" ma:root="true" ma:fieldsID="370ee0f392b838301fb7b1ae5ca3f1cb" ns2:_="" ns3:_="">
    <xsd:import namespace="6dab72ff-bf45-4f6d-bf32-0365a230075f"/>
    <xsd:import namespace="982cf9ca-3b43-457a-94db-fbc73ceab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Commentaire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b72ff-bf45-4f6d-bf32-0365a2300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aires" ma:index="21" nillable="true" ma:displayName="Commentaires " ma:format="Dropdown" ma:internalName="Commentaires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5fa629c8-21f4-4110-abd3-eaebeb56a8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cf9ca-3b43-457a-94db-fbc73ceab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c5d56ad-1974-4564-a167-04097c5ab49c}" ma:internalName="TaxCatchAll" ma:showField="CatchAllData" ma:web="982cf9ca-3b43-457a-94db-fbc73ceab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ab72ff-bf45-4f6d-bf32-0365a230075f">
      <Terms xmlns="http://schemas.microsoft.com/office/infopath/2007/PartnerControls"/>
    </lcf76f155ced4ddcb4097134ff3c332f>
    <TaxCatchAll xmlns="982cf9ca-3b43-457a-94db-fbc73ceabcee" xsi:nil="true"/>
    <Commentaires xmlns="6dab72ff-bf45-4f6d-bf32-0365a230075f" xsi:nil="true"/>
  </documentManagement>
</p:properties>
</file>

<file path=customXml/itemProps1.xml><?xml version="1.0" encoding="utf-8"?>
<ds:datastoreItem xmlns:ds="http://schemas.openxmlformats.org/officeDocument/2006/customXml" ds:itemID="{3F0BB61C-CE83-4C0C-9CC2-A5DA65F4BF70}"/>
</file>

<file path=customXml/itemProps2.xml><?xml version="1.0" encoding="utf-8"?>
<ds:datastoreItem xmlns:ds="http://schemas.openxmlformats.org/officeDocument/2006/customXml" ds:itemID="{2E01065F-F8F3-43EA-994F-66562791E756}"/>
</file>

<file path=customXml/itemProps3.xml><?xml version="1.0" encoding="utf-8"?>
<ds:datastoreItem xmlns:ds="http://schemas.openxmlformats.org/officeDocument/2006/customXml" ds:itemID="{E94DCF3B-A8A8-4947-8083-011A86AB4F5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379</Words>
  <Application>Microsoft Macintosh PowerPoint</Application>
  <PresentationFormat>Personnalisé</PresentationFormat>
  <Paragraphs>34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Poppins Light</vt:lpstr>
      <vt:lpstr>Poppins Regular</vt:lpstr>
      <vt:lpstr>Poppins SemiBold</vt:lpstr>
      <vt:lpstr>Office Theme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Mélina Guilley</cp:lastModifiedBy>
  <cp:revision>2</cp:revision>
  <dcterms:created xsi:type="dcterms:W3CDTF">2025-02-06T15:37:21Z</dcterms:created>
  <dcterms:modified xsi:type="dcterms:W3CDTF">2025-02-06T16:14:06Z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0x0101000DD15FEA97AE5D41AFFCFD08EB60B50B</vt:lpwstr>
  </property>
</Properties>
</file>